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938" r:id="rId3"/>
    <p:sldId id="384" r:id="rId4"/>
    <p:sldId id="930" r:id="rId5"/>
    <p:sldId id="929" r:id="rId6"/>
    <p:sldId id="928" r:id="rId7"/>
    <p:sldId id="925" r:id="rId8"/>
    <p:sldId id="934" r:id="rId9"/>
    <p:sldId id="933" r:id="rId10"/>
    <p:sldId id="926" r:id="rId11"/>
    <p:sldId id="921" r:id="rId12"/>
    <p:sldId id="924" r:id="rId13"/>
    <p:sldId id="424" r:id="rId14"/>
    <p:sldId id="902" r:id="rId15"/>
    <p:sldId id="927" r:id="rId16"/>
    <p:sldId id="935" r:id="rId17"/>
    <p:sldId id="940" r:id="rId18"/>
    <p:sldId id="942" r:id="rId19"/>
    <p:sldId id="422" r:id="rId20"/>
    <p:sldId id="945" r:id="rId21"/>
    <p:sldId id="943" r:id="rId22"/>
    <p:sldId id="946" r:id="rId23"/>
    <p:sldId id="931" r:id="rId24"/>
    <p:sldId id="944" r:id="rId25"/>
    <p:sldId id="937" r:id="rId2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34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32939-2E4C-E84A-8186-372A8FF2A27F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DA0F6-0464-5140-9174-E1A0FBBB313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57036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56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59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D9E99-AD75-684E-9DAE-EB8B5CEE44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93D3FE-94CB-344A-B752-19EF000DC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4D1C0-B5F6-9042-A4E9-E5C797CD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297EC-5AF7-1646-8284-3C8623703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CB93A-BE85-D641-AC5B-862C14E4E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3746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AC18A-3A6F-F549-87D0-1B6353BC4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8C286-B2C5-8243-8713-7522F3571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30E7A-C367-814B-8D32-B206725F1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F01E2-0AE7-134B-AA9F-5D2DED679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4F38E-C279-E248-AACB-67CF79B4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232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10FD3E-B17F-B349-AC9C-FDAB4F2FFB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33444-4645-AB40-AE6A-1ABA1DDAA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5D888-C7F6-DB40-87BD-9F56FE45D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19C31-BFFF-1D41-A8AA-81F3A2B91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8B2C8-6DE5-7A4E-990E-38B0EA11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6273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EC2F-C5EA-5743-8E7A-B917EBE5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0515F-3BBB-A941-92F3-B2E722548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0BF3F-2B81-C849-B1F7-BB3CF802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75520-CC88-7A46-BFB1-4BDFF9F0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BBC82-6EC6-B549-952A-9CC9A0B1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7677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BF982-234A-0547-B5F9-28FFD2CF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9F262-AB75-E449-8683-721F58F27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07F3B-5471-3346-9443-840137C59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CE8FE-FAFD-3B4B-B817-CCA99FEBD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92584-10F0-B54F-BF6D-8F9EE5114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1420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9FA41-9679-1642-ABE7-81A352C3D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84BA1-42A3-3F41-8D84-788E26633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2B600D-E0AC-7448-91F2-C853BD974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F65D0-A051-C447-AA6B-B62474C43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62673-DDF1-3A46-B6E4-638D9B0A9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A7BBC-BBB7-854F-A64B-870D4B9C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69812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4D8C-CAE0-4540-B418-7CACC2B9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48FAD-0D01-4248-BBA5-D57C3612A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F0163-4071-4440-9AC6-7E7944A19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4CA8F0-3270-C641-9D64-9422389CE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3DCA0D-5A38-A54B-A92D-E34FB3FB1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F0D183-AE6F-AD49-A395-9ECA59FAC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88EF22-7535-A448-A18F-65777670D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44C844-0F59-9643-A354-4EDD92B9A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776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BA60-E56D-4141-9B10-AE5AECC0D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C146AC-39BC-2C42-8D64-685168B16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83483-08BD-274A-A96C-C6FA7A9B2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7A590-3271-A84D-B574-05ED2C10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613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5796C-5077-9E4A-91C8-7C9517AC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087C7-DA88-E249-9FDD-7C9EBEF2C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7E2C1-EA30-3E44-BE3C-3F2B64B2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905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09232-DABF-4140-AAF4-3050D9C7C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2169F-7FBB-1C41-A032-E369C8112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384601-7D45-0E48-BBE6-D088AF8BB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BABB4-859B-0D42-B865-8814B34AA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A053C-2D81-6B4E-97C7-A53989C36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EA3AD1-DA82-1342-9739-B28AB102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34747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AFC5-266C-5845-B2F9-BD378C1A3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E41E8D-309B-EF4E-881D-95A2976BC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1CC7A-F732-9446-AD58-637A75A78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02106-A17B-2249-8F60-70F68D46E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92302-F85A-F545-82B3-CEBC9072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B9576-C68C-7A46-9989-CF5ED2C82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8914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E29219-3ACB-0944-8F8C-C92A3CAFF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644CE-99F0-9F46-9B30-C4FFF7951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B6901-DBDF-8B41-80CC-33C574343F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06324-ADC9-474A-B90D-3EC38E2E50E3}" type="datetimeFigureOut">
              <a:rPr lang="en-DE" smtClean="0"/>
              <a:t>26.01.22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FBD73-5901-9047-B806-0BD26DE559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4118A-FC03-7848-9E36-926A784EF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BE669-22A9-0B46-968B-70224C1EEFF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11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uropean-iot-pilots.eu/wp-content/uploads/2018/11/D06_02_WP06_H2020_CREATE-IoT_Final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3c/wot-usecases" TargetMode="External"/><Relationship Id="rId2" Type="http://schemas.openxmlformats.org/officeDocument/2006/relationships/hyperlink" Target="https://github.com/w3c/wot-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3B79-FF25-084F-96B6-AD16D228E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IoT Interoperability with W3C Web of Things</a:t>
            </a:r>
            <a:br>
              <a:rPr lang="en-DE" sz="3600" dirty="0"/>
            </a:br>
            <a:br>
              <a:rPr lang="en-DE" sz="3600" dirty="0"/>
            </a:br>
            <a:endParaRPr lang="en-DE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A3AF4A-C041-4F43-BCEA-7CD6EF660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 numCol="1">
            <a:normAutofit/>
          </a:bodyPr>
          <a:lstStyle/>
          <a:p>
            <a:br>
              <a:rPr lang="en-US" sz="2800" dirty="0"/>
            </a:br>
            <a:r>
              <a:rPr lang="en-US" sz="2800" dirty="0"/>
              <a:t>Michael </a:t>
            </a:r>
            <a:r>
              <a:rPr lang="en-US" sz="2800" dirty="0" err="1"/>
              <a:t>Lagally</a:t>
            </a:r>
            <a:r>
              <a:rPr lang="en-US" sz="2800" dirty="0"/>
              <a:t> </a:t>
            </a:r>
            <a:br>
              <a:rPr lang="en-US" sz="2800"/>
            </a:br>
            <a:br>
              <a:rPr lang="en-US" sz="2800"/>
            </a:br>
            <a:r>
              <a:rPr lang="en-US" sz="2800"/>
              <a:t>Jan 2022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56649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6767CF-8B64-FC45-8F9D-40217F0AE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Why do we need OOTBI?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681C06-98DD-F945-ABC2-51F8541B18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68715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5059" b="5059"/>
          <a:stretch>
            <a:fillRect/>
          </a:stretch>
        </p:blipFill>
        <p:spPr/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primary cause of this discrepancy was that one piece of ground software produced results in a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United States customary unit</a:t>
            </a:r>
            <a:r>
              <a:rPr lang="en-US" dirty="0"/>
              <a:t>, </a:t>
            </a:r>
            <a:r>
              <a:rPr lang="en-US" b="1" dirty="0">
                <a:solidFill>
                  <a:srgbClr val="FF0000"/>
                </a:solidFill>
              </a:rPr>
              <a:t>contrary to its Software Interface Specification (SIS)</a:t>
            </a:r>
            <a:r>
              <a:rPr lang="en-US" dirty="0"/>
              <a:t>, while a second system, supplied by NASA, expected those results </a:t>
            </a:r>
            <a:r>
              <a:rPr lang="en-US" b="1" dirty="0">
                <a:solidFill>
                  <a:srgbClr val="FF0000"/>
                </a:solidFill>
              </a:rPr>
              <a:t>to be in SI units</a:t>
            </a:r>
            <a:r>
              <a:rPr lang="en-US" dirty="0"/>
              <a:t>, in accordance with the SIS. Specifically, software that calculated the total impulse produced by thruster firings produced results in pound-force seconds. The trajectory calculation software then used these results – expected to be in newton seconds – to update the predicted position of the spacecraft.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AA63-D034-42AE-91FA-B13B9518C7BE}" type="slidenum">
              <a:rPr lang="uk-UA" smtClean="0"/>
              <a:t>11</a:t>
            </a:fld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Mars Climate Orbiter (1999)</a:t>
            </a:r>
          </a:p>
        </p:txBody>
      </p:sp>
      <p:sp>
        <p:nvSpPr>
          <p:cNvPr id="3" name="Rectangle 2"/>
          <p:cNvSpPr/>
          <p:nvPr/>
        </p:nvSpPr>
        <p:spPr>
          <a:xfrm>
            <a:off x="6452505" y="6153976"/>
            <a:ext cx="39867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Mars_Climate_Orbiter</a:t>
            </a:r>
            <a:endParaRPr lang="en-US" sz="1200" dirty="0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550ED383-A94C-EE40-9901-04BFFF3A4C7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55BDE2E-7167-1944-9FEE-E44668D91CB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5A60A97-A9E6-A44A-AE42-C348EAAF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45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could W3C </a:t>
            </a:r>
            <a:r>
              <a:rPr lang="en-US" dirty="0" err="1"/>
              <a:t>WoT</a:t>
            </a:r>
            <a:r>
              <a:rPr lang="en-US" dirty="0"/>
              <a:t> have helped to prevented that?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was a clear system description describing the measurement system (SI units).</a:t>
            </a:r>
          </a:p>
          <a:p>
            <a:r>
              <a:rPr lang="en-US" dirty="0"/>
              <a:t>One company was not using the right metric system</a:t>
            </a:r>
          </a:p>
          <a:p>
            <a:r>
              <a:rPr lang="en-US" dirty="0"/>
              <a:t>They made implicit assumptions</a:t>
            </a:r>
          </a:p>
          <a:p>
            <a:endParaRPr lang="en-US" dirty="0"/>
          </a:p>
          <a:p>
            <a:r>
              <a:rPr lang="en-US" dirty="0" err="1"/>
              <a:t>WoT</a:t>
            </a:r>
            <a:r>
              <a:rPr lang="en-US" dirty="0"/>
              <a:t> Thing Descriptions include a </a:t>
            </a:r>
            <a:r>
              <a:rPr lang="en-US" b="1" dirty="0"/>
              <a:t>unit</a:t>
            </a:r>
            <a:r>
              <a:rPr lang="en-US" dirty="0"/>
              <a:t>, which implies that people think about the interpretation of the associated value. </a:t>
            </a:r>
          </a:p>
          <a:p>
            <a:r>
              <a:rPr lang="en-US" dirty="0">
                <a:solidFill>
                  <a:srgbClr val="FF0000"/>
                </a:solidFill>
              </a:rPr>
              <a:t>A Profile can enforce using units for measurable values.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AA63-D034-42AE-91FA-B13B9518C7BE}" type="slidenum">
              <a:rPr lang="uk-UA" smtClean="0"/>
              <a:t>12</a:t>
            </a:fld>
            <a:endParaRPr lang="uk-UA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AD582F74-1E9B-B34F-AC98-DD7ED055F120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55BDE2E-7167-1944-9FEE-E44668D91CB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2BF340C3-C694-1744-B78A-44055DB28E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1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27307-9D4F-C54A-A5E4-68DB2E683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OOTBI Scenario: Telemetry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9C48C-5A5A-AE44-80E8-335BA91B6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000" dirty="0"/>
              <a:t>A worldwide climate monitoring system obtains data from sensors and gateways around the world to indicate the current weather conditions and to be able to predict critical conditions.</a:t>
            </a:r>
          </a:p>
          <a:p>
            <a:pPr marL="0" indent="0">
              <a:buNone/>
            </a:pPr>
            <a:r>
              <a:rPr lang="en-GB" sz="2000" dirty="0"/>
              <a:t>The system displays a world map with all sensors, where the user can zoom in to individual regions. </a:t>
            </a:r>
          </a:p>
          <a:p>
            <a:pPr marL="0" indent="0">
              <a:buNone/>
            </a:pPr>
            <a:r>
              <a:rPr lang="en-GB" sz="2000" dirty="0"/>
              <a:t>Temperature, humidity and other sensor readings etc. are provided to a common server,  which aggregates the data and uses configurable rules to trigger alerts based on sensor data.</a:t>
            </a:r>
          </a:p>
          <a:p>
            <a:pPr marL="0" indent="0">
              <a:buNone/>
            </a:pPr>
            <a:r>
              <a:rPr lang="en-GB" sz="2000" dirty="0"/>
              <a:t>This example motivates to consider the following aspects:</a:t>
            </a:r>
          </a:p>
          <a:p>
            <a:r>
              <a:rPr lang="en-GB" sz="2000" dirty="0"/>
              <a:t>All sensors and gateways must use unit schemes that are known and can be interpreted by the consumer.</a:t>
            </a:r>
          </a:p>
          <a:p>
            <a:r>
              <a:rPr lang="en-GB" sz="2000" dirty="0"/>
              <a:t>All sensors and gateways must use an unambiguous time and date format.</a:t>
            </a:r>
          </a:p>
          <a:p>
            <a:r>
              <a:rPr lang="en-GB" sz="2000" dirty="0"/>
              <a:t>All sensors and gateways must provide a human readable name that can be displayed on a map.</a:t>
            </a:r>
          </a:p>
          <a:p>
            <a:r>
              <a:rPr lang="en-GB" sz="2000" dirty="0"/>
              <a:t>All sensors and gateways must provide their location in a format that is known to the consumer.</a:t>
            </a:r>
          </a:p>
          <a:p>
            <a:r>
              <a:rPr lang="en-GB" sz="2000" dirty="0"/>
              <a:t>If a sensor and gateways provides interactions, these must be displayed in a UI in a human readable form.</a:t>
            </a:r>
          </a:p>
          <a:p>
            <a:pPr marL="0" indent="0">
              <a:buNone/>
            </a:pPr>
            <a:r>
              <a:rPr lang="en-GB" sz="2000" dirty="0"/>
              <a:t>Sensor readings will be displayed in a UI, the names must be displayed in a UI in a human readable form.</a:t>
            </a:r>
            <a:endParaRPr lang="en-DE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EA892-598E-8947-9EE1-A259D62F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AB29CA-A45E-DB48-ABBC-585AF751B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6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18-10-24 09.05.04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29126" y="1291892"/>
            <a:ext cx="9137684" cy="502668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WoT</a:t>
            </a:r>
            <a:r>
              <a:rPr lang="en-US" sz="3200" dirty="0"/>
              <a:t> </a:t>
            </a:r>
            <a:r>
              <a:rPr lang="en-US" sz="3200" dirty="0" err="1"/>
              <a:t>Plugfest</a:t>
            </a:r>
            <a:r>
              <a:rPr lang="en-US" sz="3200" dirty="0"/>
              <a:t> Scenario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Oval 5"/>
          <p:cNvSpPr/>
          <p:nvPr/>
        </p:nvSpPr>
        <p:spPr>
          <a:xfrm>
            <a:off x="8435392" y="3525290"/>
            <a:ext cx="277518" cy="2845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sz="1400"/>
          </a:p>
        </p:txBody>
      </p:sp>
      <p:sp>
        <p:nvSpPr>
          <p:cNvPr id="7" name="Oval 6"/>
          <p:cNvSpPr/>
          <p:nvPr/>
        </p:nvSpPr>
        <p:spPr>
          <a:xfrm>
            <a:off x="6020709" y="3240769"/>
            <a:ext cx="277518" cy="2845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sz="1400"/>
          </a:p>
        </p:txBody>
      </p:sp>
      <p:sp>
        <p:nvSpPr>
          <p:cNvPr id="8" name="Oval 7"/>
          <p:cNvSpPr/>
          <p:nvPr/>
        </p:nvSpPr>
        <p:spPr>
          <a:xfrm>
            <a:off x="3634055" y="3649931"/>
            <a:ext cx="277518" cy="2845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sz="1400"/>
          </a:p>
        </p:txBody>
      </p:sp>
      <p:sp>
        <p:nvSpPr>
          <p:cNvPr id="9" name="Oval 8"/>
          <p:cNvSpPr/>
          <p:nvPr/>
        </p:nvSpPr>
        <p:spPr>
          <a:xfrm>
            <a:off x="6312102" y="3240769"/>
            <a:ext cx="277518" cy="2845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3634055" y="3948892"/>
            <a:ext cx="1380788" cy="86177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lIns="121899" tIns="60949" rIns="121899" bIns="60949" rtlCol="0">
            <a:spAutoFit/>
          </a:bodyPr>
          <a:lstStyle/>
          <a:p>
            <a:r>
              <a:rPr lang="en-US" sz="1200" dirty="0"/>
              <a:t>Oracle Datacenter</a:t>
            </a:r>
          </a:p>
          <a:p>
            <a:r>
              <a:rPr lang="en-US" sz="1200" dirty="0"/>
              <a:t>IOT Cloud Service</a:t>
            </a:r>
          </a:p>
          <a:p>
            <a:r>
              <a:rPr lang="en-US" sz="1200" dirty="0"/>
              <a:t>Asset Monitoring</a:t>
            </a:r>
          </a:p>
          <a:p>
            <a:r>
              <a:rPr lang="en-US" sz="1200" dirty="0"/>
              <a:t>USA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75283" y="3555751"/>
            <a:ext cx="909147" cy="86177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sz="1200" dirty="0"/>
              <a:t>Siemens FESTO Plant</a:t>
            </a:r>
          </a:p>
          <a:p>
            <a:r>
              <a:rPr lang="en-US" sz="1200" dirty="0"/>
              <a:t>Germany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16715" y="3740416"/>
            <a:ext cx="1019878" cy="86177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200" dirty="0"/>
              <a:t>KETI Environment Sensor</a:t>
            </a:r>
          </a:p>
          <a:p>
            <a:pPr algn="r"/>
            <a:r>
              <a:rPr lang="en-US" sz="1200" dirty="0"/>
              <a:t>Korea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12909" y="3948892"/>
            <a:ext cx="1496821" cy="86177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200" dirty="0"/>
              <a:t>Panasonic</a:t>
            </a:r>
          </a:p>
          <a:p>
            <a:pPr algn="r"/>
            <a:r>
              <a:rPr lang="en-US" sz="1200" dirty="0"/>
              <a:t>Smart Home</a:t>
            </a:r>
          </a:p>
          <a:p>
            <a:pPr algn="r"/>
            <a:r>
              <a:rPr lang="en-US" sz="1200" dirty="0"/>
              <a:t>Fujitsu Smart Home</a:t>
            </a:r>
          </a:p>
          <a:p>
            <a:pPr algn="r"/>
            <a:r>
              <a:rPr lang="en-US" sz="1200" dirty="0"/>
              <a:t>Japan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76224" y="3555749"/>
            <a:ext cx="1422004" cy="141577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200" dirty="0"/>
              <a:t>Fujitsu Beacon Light</a:t>
            </a:r>
          </a:p>
          <a:p>
            <a:pPr algn="r"/>
            <a:r>
              <a:rPr lang="en-US" sz="1200" dirty="0"/>
              <a:t>Intel </a:t>
            </a:r>
            <a:r>
              <a:rPr lang="en-US" sz="1200" dirty="0" err="1"/>
              <a:t>Webspeak</a:t>
            </a:r>
            <a:r>
              <a:rPr lang="en-US" sz="1200" dirty="0"/>
              <a:t>, RGB Light</a:t>
            </a:r>
          </a:p>
          <a:p>
            <a:pPr algn="r"/>
            <a:r>
              <a:rPr lang="en-US" sz="1200" dirty="0"/>
              <a:t>Hitachi Node-RED</a:t>
            </a:r>
          </a:p>
          <a:p>
            <a:pPr algn="r"/>
            <a:r>
              <a:rPr lang="en-US" sz="1200" dirty="0" err="1"/>
              <a:t>SmartThings</a:t>
            </a:r>
            <a:r>
              <a:rPr lang="en-US" sz="1200" dirty="0"/>
              <a:t> Light</a:t>
            </a:r>
          </a:p>
          <a:p>
            <a:pPr algn="r"/>
            <a:r>
              <a:rPr lang="en-US" sz="1200" dirty="0"/>
              <a:t>France </a:t>
            </a:r>
          </a:p>
        </p:txBody>
      </p:sp>
      <p:sp>
        <p:nvSpPr>
          <p:cNvPr id="15" name="Oval 14"/>
          <p:cNvSpPr/>
          <p:nvPr/>
        </p:nvSpPr>
        <p:spPr>
          <a:xfrm>
            <a:off x="6186668" y="3032313"/>
            <a:ext cx="277518" cy="2845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en-US" sz="1400"/>
          </a:p>
        </p:txBody>
      </p:sp>
      <p:sp>
        <p:nvSpPr>
          <p:cNvPr id="3" name="Rectangle 2"/>
          <p:cNvSpPr/>
          <p:nvPr/>
        </p:nvSpPr>
        <p:spPr bwMode="gray">
          <a:xfrm>
            <a:off x="415588" y="6198777"/>
            <a:ext cx="10474178" cy="119797"/>
          </a:xfrm>
          <a:prstGeom prst="rect">
            <a:avLst/>
          </a:prstGeom>
          <a:solidFill>
            <a:schemeClr val="bg1"/>
          </a:solidFill>
          <a:ln w="15875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78016B4C-5BFB-ED46-8314-F80B8F76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14</a:t>
            </a:fld>
            <a:endParaRPr lang="en-US"/>
          </a:p>
        </p:txBody>
      </p:sp>
      <p:sp>
        <p:nvSpPr>
          <p:cNvPr id="17" name="Date Placeholder 5">
            <a:extLst>
              <a:ext uri="{FF2B5EF4-FFF2-40B4-BE49-F238E27FC236}">
                <a16:creationId xmlns:a16="http://schemas.microsoft.com/office/drawing/2014/main" id="{3F579FC9-2D14-C44F-9E50-040F1FFB7E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7F39F0-8B9B-B843-B709-170079C759F9}"/>
              </a:ext>
            </a:extLst>
          </p:cNvPr>
          <p:cNvSpPr/>
          <p:nvPr/>
        </p:nvSpPr>
        <p:spPr>
          <a:xfrm>
            <a:off x="1166191" y="6198777"/>
            <a:ext cx="9723575" cy="157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728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A7DB-448E-FD47-A32D-99353F5C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System Integration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E9550-5827-D54D-9DD7-B8C848054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For a system integrator all these four interoperability layers are required to ensure OOTBI: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Technical Interoperability: OOTBI at protocol layer, use of HTTP(s), authentication mechanisms, self descriptive things (discovery)</a:t>
            </a:r>
          </a:p>
          <a:p>
            <a:r>
              <a:rPr lang="en-GB" dirty="0"/>
              <a:t>Syntactic Interoperability: well defined JSON format, validation, max lengths, common field names, guaranteed fields. common error response format, event payload, error codes, unambiguous mapping of HTTP protocol verbs (e.g. PUT vs. POST).</a:t>
            </a:r>
          </a:p>
          <a:p>
            <a:r>
              <a:rPr lang="en-GB" dirty="0"/>
              <a:t>Semantic Interoperability: consistent data model across things, e.g. unambiguous units, date + time representation, fields have the same "meaning", i.e. </a:t>
            </a:r>
            <a:r>
              <a:rPr lang="en-GB" b="1" dirty="0" err="1"/>
              <a:t>comon</a:t>
            </a:r>
            <a:r>
              <a:rPr lang="en-GB" b="1" dirty="0"/>
              <a:t> interpretation of values</a:t>
            </a:r>
            <a:r>
              <a:rPr lang="en-GB" dirty="0"/>
              <a:t> across devices and vendors.</a:t>
            </a:r>
          </a:p>
          <a:p>
            <a:r>
              <a:rPr lang="en-GB" dirty="0"/>
              <a:t>Organisational Interoperability: things have the same </a:t>
            </a:r>
            <a:r>
              <a:rPr lang="en-GB" b="1" dirty="0" err="1"/>
              <a:t>behavior</a:t>
            </a:r>
            <a:r>
              <a:rPr lang="en-GB" dirty="0"/>
              <a:t>, if they are used in the same way. This is independent from the manufacturer, geographical location, and other situation context. </a:t>
            </a:r>
            <a:r>
              <a:rPr lang="en-GB" dirty="0" err="1"/>
              <a:t>Behavior</a:t>
            </a:r>
            <a:r>
              <a:rPr lang="en-GB" dirty="0"/>
              <a:t> is independent from the network topology or protocol stack.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See also: </a:t>
            </a:r>
            <a:r>
              <a:rPr lang="en-GB" dirty="0">
                <a:hlinkClick r:id="rId2"/>
              </a:rPr>
              <a:t>https://european-iot-pilots.eu/wp-content/uploads/2018/11/D06_02_WP06_H2020_CREATE-IoT_Final.pdf</a:t>
            </a:r>
            <a:endParaRPr lang="en-GB" dirty="0"/>
          </a:p>
          <a:p>
            <a:endParaRPr lang="en-GB" dirty="0"/>
          </a:p>
          <a:p>
            <a:endParaRPr lang="en-DE" dirty="0"/>
          </a:p>
          <a:p>
            <a:endParaRPr lang="en-DE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ECBF48F9-4012-CB48-B9BC-375F03046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15</a:t>
            </a:fld>
            <a:endParaRPr lang="en-US"/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5BDFC418-4B43-0A47-BDDB-347F2E0918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25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B5A89-218E-DF42-81E7-9A72224C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WoT Profiles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5FC83-41C2-654B-8A4D-DF82138282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DE" sz="4400" dirty="0"/>
              <a:t>Why, What, How?</a:t>
            </a:r>
          </a:p>
        </p:txBody>
      </p:sp>
    </p:spTree>
    <p:extLst>
      <p:ext uri="{BB962C8B-B14F-4D97-AF65-F5344CB8AC3E}">
        <p14:creationId xmlns:p14="http://schemas.microsoft.com/office/powerpoint/2010/main" val="296454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829FC-E1D2-2E4A-B84B-0FF284682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WoT Interoperability:</a:t>
            </a:r>
            <a:br>
              <a:rPr lang="en-DE" dirty="0"/>
            </a:br>
            <a:r>
              <a:rPr lang="en-DE" dirty="0"/>
              <a:t>Why do we need a WoT Profile?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212E59-44AB-E84B-821C-84CC58E66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The </a:t>
            </a:r>
            <a:r>
              <a:rPr lang="de-DE" dirty="0" err="1"/>
              <a:t>WoT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Thing Description </a:t>
            </a:r>
            <a:r>
              <a:rPr lang="en-US" dirty="0"/>
              <a:t>define a generic powerful description mechanism and a machine-readable format.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format is very flexible and open and puts very few normative requirements on devices that implement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Without additional rules, </a:t>
            </a:r>
            <a:r>
              <a:rPr lang="en-US" dirty="0" err="1"/>
              <a:t>WoT's</a:t>
            </a:r>
            <a:r>
              <a:rPr lang="en-US" dirty="0"/>
              <a:t> flexibility allows implementers to make many choices that do not provide guarantees of common behavior between implementations. </a:t>
            </a:r>
            <a:endParaRPr lang="de-DE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CB1258C5-6410-D945-B3D6-84519E00B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17</a:t>
            </a:fld>
            <a:endParaRPr lang="en-US"/>
          </a:p>
        </p:txBody>
      </p:sp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3AC35A9D-C8A9-2148-8BE7-24C1E44A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07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829FC-E1D2-2E4A-B84B-0FF284682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What is a WoT Profile?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212E59-44AB-E84B-821C-84CC58E66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x-none" sz="2400"/>
              <a:t>The Web of Things (WoT) Profile specification </a:t>
            </a:r>
            <a:r>
              <a:rPr lang="en-US" sz="2400" dirty="0"/>
              <a:t>is being proposed</a:t>
            </a:r>
            <a:r>
              <a:rPr lang="x-none" sz="2400"/>
              <a:t> to address these challenges and to enable </a:t>
            </a:r>
            <a:r>
              <a:rPr lang="x-none" sz="2400" i="1"/>
              <a:t>out-of-the-box</a:t>
            </a:r>
            <a:r>
              <a:rPr lang="de-DE" sz="2400" i="1" dirty="0"/>
              <a:t> </a:t>
            </a:r>
            <a:r>
              <a:rPr lang="x-none" sz="2400" i="1"/>
              <a:t>interoperability</a:t>
            </a:r>
            <a:r>
              <a:rPr lang="x-none" sz="2400"/>
              <a:t>. 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x-none" sz="2400"/>
              <a:t>Things conforming to the same profile should work together without custom adaptation other than the usual security onboarding and network configuration.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The </a:t>
            </a:r>
            <a:r>
              <a:rPr lang="x-none" sz="2400"/>
              <a:t>WoT Profile </a:t>
            </a:r>
            <a:r>
              <a:rPr lang="en-US" sz="2400" dirty="0"/>
              <a:t>specification </a:t>
            </a:r>
            <a:r>
              <a:rPr lang="x-none" sz="2400"/>
              <a:t>defines a set of </a:t>
            </a:r>
            <a:r>
              <a:rPr lang="en-US" sz="2400" dirty="0"/>
              <a:t>common constraints on the information model,</a:t>
            </a:r>
            <a:r>
              <a:rPr lang="x-none" sz="2400"/>
              <a:t> and rules which compliant Thing Descriptions must adopt to </a:t>
            </a:r>
            <a:r>
              <a:rPr lang="en-US" sz="2400" dirty="0"/>
              <a:t>achieve</a:t>
            </a:r>
            <a:r>
              <a:rPr lang="x-none" sz="2400"/>
              <a:t> interoperability. 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x-none" sz="2400"/>
              <a:t>These rules are prescriptive, to ensure that compliant implementations satisfy the semantic guarantees implied by them. </a:t>
            </a:r>
            <a:endParaRPr lang="en-DE" sz="2400" dirty="0"/>
          </a:p>
          <a:p>
            <a:pPr marL="0" indent="0">
              <a:buNone/>
            </a:pPr>
            <a:endParaRPr lang="en-US" sz="2400" b="1" i="1" dirty="0"/>
          </a:p>
          <a:p>
            <a:pPr marL="0" indent="0">
              <a:buNone/>
            </a:pPr>
            <a:r>
              <a:rPr lang="en-US" sz="2400" b="1" i="1" dirty="0"/>
              <a:t>T</a:t>
            </a:r>
            <a:r>
              <a:rPr lang="x-none" sz="2400" b="1" i="1"/>
              <a:t>his set of rules</a:t>
            </a:r>
            <a:r>
              <a:rPr lang="en-US" sz="2400" b="1" i="1" dirty="0"/>
              <a:t> is called</a:t>
            </a:r>
            <a:r>
              <a:rPr lang="x-none" sz="2400" b="1" i="1"/>
              <a:t> a Profile.</a:t>
            </a:r>
            <a:endParaRPr lang="en-DE" sz="2400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13249DE-E137-EF48-9182-3C63B562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18</a:t>
            </a:fld>
            <a:endParaRPr lang="en-US"/>
          </a:p>
        </p:txBody>
      </p:sp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58512506-201C-2349-B990-85F0484D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63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239A5-7479-9B4B-AA41-E8819E6E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How to define a Profile?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6A911-75F0-8D41-9549-9C5B0FEC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19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3CA7F29-8E66-B443-B03B-318F20BCA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/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DFD66567-0887-2546-B8F5-87A14D66EA3A}"/>
              </a:ext>
            </a:extLst>
          </p:cNvPr>
          <p:cNvSpPr txBox="1">
            <a:spLocks/>
          </p:cNvSpPr>
          <p:nvPr/>
        </p:nvSpPr>
        <p:spPr>
          <a:xfrm>
            <a:off x="1811126" y="2375327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/>
              <a:t>Properties</a:t>
            </a:r>
            <a:endParaRPr lang="en-DE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8F412E-23ED-0F4A-B066-ECC05A98DCB3}"/>
              </a:ext>
            </a:extLst>
          </p:cNvPr>
          <p:cNvSpPr txBox="1"/>
          <p:nvPr/>
        </p:nvSpPr>
        <p:spPr>
          <a:xfrm>
            <a:off x="1811126" y="4520988"/>
            <a:ext cx="1332974" cy="176909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A13FB8-CC4B-AE4A-BB76-FBAA832AAF2F}"/>
              </a:ext>
            </a:extLst>
          </p:cNvPr>
          <p:cNvSpPr txBox="1"/>
          <p:nvPr/>
        </p:nvSpPr>
        <p:spPr>
          <a:xfrm>
            <a:off x="4040449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MQTT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3C61A9-B571-714D-AA26-D76EEE6CB743}"/>
              </a:ext>
            </a:extLst>
          </p:cNvPr>
          <p:cNvSpPr txBox="1"/>
          <p:nvPr/>
        </p:nvSpPr>
        <p:spPr>
          <a:xfrm>
            <a:off x="8565406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other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BC13F-344E-E841-8F48-0F3F021408EF}"/>
              </a:ext>
            </a:extLst>
          </p:cNvPr>
          <p:cNvSpPr txBox="1"/>
          <p:nvPr/>
        </p:nvSpPr>
        <p:spPr>
          <a:xfrm>
            <a:off x="6336083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CoAP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613B9F5C-829C-AB42-8CAA-625105FC5894}"/>
              </a:ext>
            </a:extLst>
          </p:cNvPr>
          <p:cNvSpPr txBox="1">
            <a:spLocks/>
          </p:cNvSpPr>
          <p:nvPr/>
        </p:nvSpPr>
        <p:spPr>
          <a:xfrm>
            <a:off x="4001517" y="2342103"/>
            <a:ext cx="1371906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Actions</a:t>
            </a:r>
            <a:endParaRPr lang="en-DE" sz="2000" dirty="0"/>
          </a:p>
        </p:txBody>
      </p: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A979C71A-6591-134B-A7C5-EAC472C00355}"/>
              </a:ext>
            </a:extLst>
          </p:cNvPr>
          <p:cNvSpPr txBox="1">
            <a:spLocks/>
          </p:cNvSpPr>
          <p:nvPr/>
        </p:nvSpPr>
        <p:spPr>
          <a:xfrm>
            <a:off x="6336083" y="2377519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Events</a:t>
            </a:r>
            <a:endParaRPr lang="en-DE" sz="2000" dirty="0"/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74C5054-E8AE-524F-BC4F-5D5014D4644F}"/>
              </a:ext>
            </a:extLst>
          </p:cNvPr>
          <p:cNvSpPr txBox="1">
            <a:spLocks/>
          </p:cNvSpPr>
          <p:nvPr/>
        </p:nvSpPr>
        <p:spPr>
          <a:xfrm>
            <a:off x="8565406" y="2375325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Links</a:t>
            </a:r>
            <a:endParaRPr lang="en-DE" sz="2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35B45A-7A47-4348-9086-2D677EF0E806}"/>
              </a:ext>
            </a:extLst>
          </p:cNvPr>
          <p:cNvSpPr txBox="1"/>
          <p:nvPr/>
        </p:nvSpPr>
        <p:spPr>
          <a:xfrm>
            <a:off x="1811126" y="3976682"/>
            <a:ext cx="8115300" cy="923330"/>
          </a:xfrm>
          <a:prstGeom prst="rect">
            <a:avLst/>
          </a:prstGeom>
          <a:solidFill>
            <a:srgbClr val="00B050">
              <a:alpha val="62000"/>
            </a:srgbClr>
          </a:solidFill>
          <a:ln w="12700"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1" algn="ctr"/>
            <a:endParaRPr lang="en-GB" dirty="0">
              <a:solidFill>
                <a:schemeClr val="bg1"/>
              </a:solidFill>
            </a:endParaRPr>
          </a:p>
          <a:p>
            <a:pPr lvl="1" algn="ctr"/>
            <a:r>
              <a:rPr lang="en-GB" dirty="0">
                <a:solidFill>
                  <a:schemeClr val="bg1"/>
                </a:solidFill>
              </a:rPr>
              <a:t>Interaction Model</a:t>
            </a:r>
          </a:p>
          <a:p>
            <a:pPr lvl="1" algn="ctr"/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300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68463-EF09-8D4B-BA1C-849D44697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W3C Web of Things</a:t>
            </a:r>
            <a:br>
              <a:rPr lang="en-DE" dirty="0"/>
            </a:br>
            <a:br>
              <a:rPr lang="en-DE" dirty="0"/>
            </a:br>
            <a:r>
              <a:rPr lang="en-DE" sz="4400" dirty="0"/>
              <a:t>Use Cases and Concepts</a:t>
            </a:r>
            <a:endParaRPr lang="en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23F27-308D-464D-8D41-2DFA25D74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07516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239A5-7479-9B4B-AA41-E8819E6E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How to define a Profile?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C0F09-C3A7-3146-AAB7-6CB6D70FC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6A911-75F0-8D41-9549-9C5B0FECB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20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3CA7F29-8E66-B443-B03B-318F20BCA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/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DFD66567-0887-2546-B8F5-87A14D66EA3A}"/>
              </a:ext>
            </a:extLst>
          </p:cNvPr>
          <p:cNvSpPr txBox="1">
            <a:spLocks/>
          </p:cNvSpPr>
          <p:nvPr/>
        </p:nvSpPr>
        <p:spPr>
          <a:xfrm>
            <a:off x="1811126" y="2375327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/>
              <a:t>Properties</a:t>
            </a:r>
            <a:endParaRPr lang="en-DE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8F412E-23ED-0F4A-B066-ECC05A98DCB3}"/>
              </a:ext>
            </a:extLst>
          </p:cNvPr>
          <p:cNvSpPr txBox="1"/>
          <p:nvPr/>
        </p:nvSpPr>
        <p:spPr>
          <a:xfrm>
            <a:off x="1811126" y="4520988"/>
            <a:ext cx="1332974" cy="176909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A13FB8-CC4B-AE4A-BB76-FBAA832AAF2F}"/>
              </a:ext>
            </a:extLst>
          </p:cNvPr>
          <p:cNvSpPr txBox="1"/>
          <p:nvPr/>
        </p:nvSpPr>
        <p:spPr>
          <a:xfrm>
            <a:off x="4040449" y="4542804"/>
            <a:ext cx="1332974" cy="17690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MQTT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3C61A9-B571-714D-AA26-D76EEE6CB743}"/>
              </a:ext>
            </a:extLst>
          </p:cNvPr>
          <p:cNvSpPr txBox="1"/>
          <p:nvPr/>
        </p:nvSpPr>
        <p:spPr>
          <a:xfrm>
            <a:off x="8565406" y="4542804"/>
            <a:ext cx="1332974" cy="17690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other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BC13F-344E-E841-8F48-0F3F021408EF}"/>
              </a:ext>
            </a:extLst>
          </p:cNvPr>
          <p:cNvSpPr txBox="1"/>
          <p:nvPr/>
        </p:nvSpPr>
        <p:spPr>
          <a:xfrm>
            <a:off x="6336083" y="4542804"/>
            <a:ext cx="1332974" cy="17690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CoAP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23" name="Content Placeholder 6">
            <a:extLst>
              <a:ext uri="{FF2B5EF4-FFF2-40B4-BE49-F238E27FC236}">
                <a16:creationId xmlns:a16="http://schemas.microsoft.com/office/drawing/2014/main" id="{613B9F5C-829C-AB42-8CAA-625105FC5894}"/>
              </a:ext>
            </a:extLst>
          </p:cNvPr>
          <p:cNvSpPr txBox="1">
            <a:spLocks/>
          </p:cNvSpPr>
          <p:nvPr/>
        </p:nvSpPr>
        <p:spPr>
          <a:xfrm>
            <a:off x="4001517" y="2342103"/>
            <a:ext cx="1371906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Actions</a:t>
            </a:r>
            <a:endParaRPr lang="en-DE" sz="2000" dirty="0"/>
          </a:p>
        </p:txBody>
      </p:sp>
      <p:sp>
        <p:nvSpPr>
          <p:cNvPr id="24" name="Content Placeholder 6">
            <a:extLst>
              <a:ext uri="{FF2B5EF4-FFF2-40B4-BE49-F238E27FC236}">
                <a16:creationId xmlns:a16="http://schemas.microsoft.com/office/drawing/2014/main" id="{A979C71A-6591-134B-A7C5-EAC472C00355}"/>
              </a:ext>
            </a:extLst>
          </p:cNvPr>
          <p:cNvSpPr txBox="1">
            <a:spLocks/>
          </p:cNvSpPr>
          <p:nvPr/>
        </p:nvSpPr>
        <p:spPr>
          <a:xfrm>
            <a:off x="6336083" y="2377519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Events</a:t>
            </a:r>
            <a:endParaRPr lang="en-DE" sz="2000" dirty="0"/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74C5054-E8AE-524F-BC4F-5D5014D4644F}"/>
              </a:ext>
            </a:extLst>
          </p:cNvPr>
          <p:cNvSpPr txBox="1">
            <a:spLocks/>
          </p:cNvSpPr>
          <p:nvPr/>
        </p:nvSpPr>
        <p:spPr>
          <a:xfrm>
            <a:off x="8565406" y="2375325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Links</a:t>
            </a:r>
            <a:endParaRPr lang="en-D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518839-6A0D-794D-906A-1A8CEED6A533}"/>
              </a:ext>
            </a:extLst>
          </p:cNvPr>
          <p:cNvSpPr txBox="1"/>
          <p:nvPr/>
        </p:nvSpPr>
        <p:spPr>
          <a:xfrm>
            <a:off x="1798268" y="3020962"/>
            <a:ext cx="8115300" cy="2308324"/>
          </a:xfrm>
          <a:prstGeom prst="rect">
            <a:avLst/>
          </a:prstGeom>
          <a:solidFill>
            <a:srgbClr val="00B050">
              <a:alpha val="62000"/>
            </a:srgbClr>
          </a:solidFill>
          <a:ln w="12700"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1" algn="ctr"/>
            <a:endParaRPr lang="en-GB" dirty="0">
              <a:solidFill>
                <a:schemeClr val="bg1"/>
              </a:solidFill>
            </a:endParaRPr>
          </a:p>
          <a:p>
            <a:pPr lvl="1" algn="ctr"/>
            <a:r>
              <a:rPr lang="en-GB" dirty="0" err="1">
                <a:solidFill>
                  <a:schemeClr val="bg1"/>
                </a:solidFill>
              </a:rPr>
              <a:t>WoT</a:t>
            </a:r>
            <a:r>
              <a:rPr lang="en-GB" dirty="0">
                <a:solidFill>
                  <a:schemeClr val="bg1"/>
                </a:solidFill>
              </a:rPr>
              <a:t> Profile</a:t>
            </a:r>
          </a:p>
          <a:p>
            <a:pPr lvl="1" algn="ctr"/>
            <a:endParaRPr lang="en-GB" dirty="0">
              <a:solidFill>
                <a:schemeClr val="bg1"/>
              </a:solidFill>
            </a:endParaRPr>
          </a:p>
          <a:p>
            <a:pPr lvl="1" algn="ctr"/>
            <a:r>
              <a:rPr lang="en-GB" dirty="0">
                <a:solidFill>
                  <a:schemeClr val="bg1"/>
                </a:solidFill>
              </a:rPr>
              <a:t>Interaction Model</a:t>
            </a:r>
          </a:p>
          <a:p>
            <a:pPr lvl="1" algn="ctr"/>
            <a:r>
              <a:rPr lang="en-GB" dirty="0">
                <a:solidFill>
                  <a:schemeClr val="bg1"/>
                </a:solidFill>
              </a:rPr>
              <a:t>+</a:t>
            </a:r>
          </a:p>
          <a:p>
            <a:pPr lvl="1" algn="ctr"/>
            <a:r>
              <a:rPr lang="en-GB" dirty="0">
                <a:solidFill>
                  <a:schemeClr val="bg1"/>
                </a:solidFill>
              </a:rPr>
              <a:t>Clarifications, Constraints, Recommended Practice,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Protocol Binding, Interaction Semantics</a:t>
            </a:r>
          </a:p>
          <a:p>
            <a:pPr lvl="1" algn="ctr"/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328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05DA1-5CF8-5446-A22C-0E2C576E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How to define 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89DD4-4A42-4E45-95EF-FBD6A7BA8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 set of</a:t>
            </a:r>
            <a:r>
              <a:rPr lang="x-none"/>
              <a:t> rules which compliant </a:t>
            </a:r>
            <a:r>
              <a:rPr lang="de-DE" dirty="0"/>
              <a:t>Web Things </a:t>
            </a:r>
            <a:r>
              <a:rPr lang="x-none"/>
              <a:t>must adopt to </a:t>
            </a:r>
            <a:r>
              <a:rPr lang="en-US" dirty="0"/>
              <a:t>achieve</a:t>
            </a:r>
            <a:r>
              <a:rPr lang="x-none"/>
              <a:t> interoperability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x-none"/>
              <a:t>These rules are prescriptive, to ensure that compliant implementations satisfy the semantic guarantees implied by them. 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Common constraints on the information model, e.g. nesting depth, mandatory metadata fields.</a:t>
            </a:r>
          </a:p>
          <a:p>
            <a:r>
              <a:rPr lang="en-US" dirty="0"/>
              <a:t>Clarifications on data types (e.g. date and time) and unit systems.</a:t>
            </a:r>
          </a:p>
          <a:p>
            <a:r>
              <a:rPr lang="en-DE" dirty="0"/>
              <a:t>Unambiguous HTTP(s) protocol binding, common error behavior.</a:t>
            </a:r>
          </a:p>
          <a:p>
            <a:r>
              <a:rPr lang="en-DE" dirty="0"/>
              <a:t>Common well-defined behavior of interactions for properties, synchronous and asynchronous actions, events.</a:t>
            </a:r>
          </a:p>
          <a:p>
            <a:r>
              <a:rPr lang="en-DE" dirty="0"/>
              <a:t>Well-defined payload formats for error responses, action status and events.</a:t>
            </a:r>
          </a:p>
          <a:p>
            <a:endParaRPr lang="en-DE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D9061788-FFCC-404A-94AC-EB8D9382F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21</a:t>
            </a:fld>
            <a:endParaRPr lang="en-US"/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333F4119-EE9A-364C-9ED9-C758B96551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37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08B4B-40D9-6C48-BE27-2CB5CBF0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WoT</a:t>
            </a:r>
            <a:r>
              <a:rPr lang="de-DE" dirty="0"/>
              <a:t> HTTP + JSON </a:t>
            </a:r>
            <a:r>
              <a:rPr lang="x-none"/>
              <a:t>profile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EE9F2-0E84-AF4E-8500-F23811708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HTTP(s) + JSON Protocol Binding</a:t>
            </a:r>
          </a:p>
          <a:p>
            <a:r>
              <a:rPr lang="en-DE" dirty="0"/>
              <a:t>Metadata requirements and type clarifications</a:t>
            </a:r>
          </a:p>
          <a:p>
            <a:r>
              <a:rPr lang="en-DE" dirty="0"/>
              <a:t>Readable and writable properties</a:t>
            </a:r>
          </a:p>
          <a:p>
            <a:r>
              <a:rPr lang="en-DE" dirty="0"/>
              <a:t>Synchronous and asynchronous actions</a:t>
            </a:r>
          </a:p>
          <a:p>
            <a:r>
              <a:rPr lang="en-DE" dirty="0"/>
              <a:t>Scalable event model </a:t>
            </a:r>
          </a:p>
          <a:p>
            <a:r>
              <a:rPr lang="en-DE" dirty="0"/>
              <a:t>Validation with JSON schema</a:t>
            </a:r>
          </a:p>
          <a:p>
            <a:r>
              <a:rPr lang="en-DE" dirty="0"/>
              <a:t>Guidelines and recommended practice</a:t>
            </a:r>
          </a:p>
        </p:txBody>
      </p:sp>
    </p:spTree>
    <p:extLst>
      <p:ext uri="{BB962C8B-B14F-4D97-AF65-F5344CB8AC3E}">
        <p14:creationId xmlns:p14="http://schemas.microsoft.com/office/powerpoint/2010/main" val="1832664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D260D-D6BE-AA41-9BD3-00781B036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WoT HTTP + JSON Profile</a:t>
            </a:r>
            <a:br>
              <a:rPr lang="en-DE" dirty="0"/>
            </a:br>
            <a:r>
              <a:rPr lang="en-DE" sz="3600" dirty="0"/>
              <a:t>Common Datamodel + Operation Semantics</a:t>
            </a:r>
            <a:endParaRPr lang="en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1D439D-D289-F941-BEAE-6A037D883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514916E-1BEF-BF40-93B6-A982D6D3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A1E21E-614B-FE42-9974-E161DF2B16FF}"/>
              </a:ext>
            </a:extLst>
          </p:cNvPr>
          <p:cNvSpPr txBox="1"/>
          <p:nvPr/>
        </p:nvSpPr>
        <p:spPr>
          <a:xfrm>
            <a:off x="986454" y="1555033"/>
            <a:ext cx="1332974" cy="1842622"/>
          </a:xfrm>
          <a:prstGeom prst="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Properties</a:t>
            </a:r>
          </a:p>
          <a:p>
            <a:endParaRPr lang="en-DE" sz="2000" dirty="0"/>
          </a:p>
          <a:p>
            <a:endParaRPr lang="en-DE" sz="2000" dirty="0"/>
          </a:p>
          <a:p>
            <a:r>
              <a:rPr lang="en-GB" sz="2000" dirty="0"/>
              <a:t>r</a:t>
            </a:r>
            <a:r>
              <a:rPr lang="en-DE" sz="2000" dirty="0"/>
              <a:t>ead</a:t>
            </a:r>
          </a:p>
          <a:p>
            <a:r>
              <a:rPr lang="en-GB" sz="2000" dirty="0"/>
              <a:t>w</a:t>
            </a:r>
            <a:r>
              <a:rPr lang="en-DE" sz="2000" dirty="0"/>
              <a:t>rite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23E862-0458-3A4F-A91C-3EDE33F09E44}"/>
              </a:ext>
            </a:extLst>
          </p:cNvPr>
          <p:cNvSpPr txBox="1"/>
          <p:nvPr/>
        </p:nvSpPr>
        <p:spPr>
          <a:xfrm>
            <a:off x="4684089" y="1555033"/>
            <a:ext cx="1332974" cy="1908347"/>
          </a:xfrm>
          <a:prstGeom prst="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Actions</a:t>
            </a:r>
          </a:p>
          <a:p>
            <a:endParaRPr lang="en-DE" sz="2000" dirty="0"/>
          </a:p>
          <a:p>
            <a:r>
              <a:rPr lang="de-DE" sz="2000" dirty="0" err="1"/>
              <a:t>invoke</a:t>
            </a:r>
            <a:endParaRPr lang="de-DE" sz="2000" dirty="0"/>
          </a:p>
          <a:p>
            <a:r>
              <a:rPr lang="de-DE" sz="2000" dirty="0" err="1"/>
              <a:t>query</a:t>
            </a:r>
            <a:endParaRPr lang="de-DE" sz="2000" dirty="0"/>
          </a:p>
          <a:p>
            <a:r>
              <a:rPr lang="de-DE" sz="2000" dirty="0" err="1"/>
              <a:t>cancel</a:t>
            </a:r>
            <a:endParaRPr lang="en-DE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0C5EA4-A597-7740-A2EF-80762EF06FB6}"/>
              </a:ext>
            </a:extLst>
          </p:cNvPr>
          <p:cNvSpPr txBox="1"/>
          <p:nvPr/>
        </p:nvSpPr>
        <p:spPr>
          <a:xfrm>
            <a:off x="6465858" y="1565915"/>
            <a:ext cx="1539153" cy="1908346"/>
          </a:xfrm>
          <a:prstGeom prst="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Pull Events</a:t>
            </a:r>
          </a:p>
          <a:p>
            <a:endParaRPr lang="en-DE" sz="2000" dirty="0"/>
          </a:p>
          <a:p>
            <a:r>
              <a:rPr lang="de-DE" sz="2000" dirty="0" err="1"/>
              <a:t>subscribe</a:t>
            </a:r>
            <a:endParaRPr lang="de-DE" sz="2000" dirty="0"/>
          </a:p>
          <a:p>
            <a:r>
              <a:rPr lang="de-DE" sz="2000" dirty="0" err="1"/>
              <a:t>unsubscribe</a:t>
            </a:r>
            <a:endParaRPr lang="en-DE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0522A3-65DA-C54A-92D4-6D30CA92AA42}"/>
              </a:ext>
            </a:extLst>
          </p:cNvPr>
          <p:cNvSpPr txBox="1"/>
          <p:nvPr/>
        </p:nvSpPr>
        <p:spPr>
          <a:xfrm>
            <a:off x="2766507" y="1555033"/>
            <a:ext cx="1473931" cy="1842622"/>
          </a:xfrm>
          <a:prstGeom prst="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Observable Properties</a:t>
            </a:r>
          </a:p>
          <a:p>
            <a:endParaRPr lang="en-DE" sz="2000" dirty="0"/>
          </a:p>
          <a:p>
            <a:endParaRPr lang="en-DE" sz="2000" dirty="0"/>
          </a:p>
          <a:p>
            <a:r>
              <a:rPr lang="en-DE" sz="2000" dirty="0"/>
              <a:t>observe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7BE74-C8FA-7744-A094-84A81504FB56}"/>
              </a:ext>
            </a:extLst>
          </p:cNvPr>
          <p:cNvSpPr txBox="1"/>
          <p:nvPr/>
        </p:nvSpPr>
        <p:spPr>
          <a:xfrm>
            <a:off x="987896" y="5233075"/>
            <a:ext cx="1332974" cy="969229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343EC9-888D-F04C-9726-66E6240D2B0F}"/>
              </a:ext>
            </a:extLst>
          </p:cNvPr>
          <p:cNvSpPr txBox="1"/>
          <p:nvPr/>
        </p:nvSpPr>
        <p:spPr>
          <a:xfrm>
            <a:off x="2769936" y="5233075"/>
            <a:ext cx="1473931" cy="969229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A7B0D3-8CD9-8348-9DEF-17CA534F54AF}"/>
              </a:ext>
            </a:extLst>
          </p:cNvPr>
          <p:cNvSpPr txBox="1"/>
          <p:nvPr/>
        </p:nvSpPr>
        <p:spPr>
          <a:xfrm>
            <a:off x="4687518" y="5233075"/>
            <a:ext cx="1332974" cy="969229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4FDB7E-97F4-1041-874E-D2843473A128}"/>
              </a:ext>
            </a:extLst>
          </p:cNvPr>
          <p:cNvSpPr txBox="1"/>
          <p:nvPr/>
        </p:nvSpPr>
        <p:spPr>
          <a:xfrm>
            <a:off x="6460714" y="5176999"/>
            <a:ext cx="867064" cy="1025305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600" dirty="0"/>
              <a:t>SSE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A94A25-424E-EC4B-A3D2-3D8C83443649}"/>
              </a:ext>
            </a:extLst>
          </p:cNvPr>
          <p:cNvSpPr txBox="1"/>
          <p:nvPr/>
        </p:nvSpPr>
        <p:spPr>
          <a:xfrm>
            <a:off x="8242481" y="5151658"/>
            <a:ext cx="861922" cy="1025305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600" dirty="0"/>
              <a:t>Web</a:t>
            </a:r>
            <a:br>
              <a:rPr lang="en-DE" sz="1600" dirty="0"/>
            </a:br>
            <a:r>
              <a:rPr lang="en-DE" sz="1600" dirty="0"/>
              <a:t>Hook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2B5DDD-3672-9C47-B7CA-F705977E50BC}"/>
              </a:ext>
            </a:extLst>
          </p:cNvPr>
          <p:cNvSpPr txBox="1"/>
          <p:nvPr/>
        </p:nvSpPr>
        <p:spPr>
          <a:xfrm>
            <a:off x="9123231" y="5233078"/>
            <a:ext cx="677232" cy="94388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600" dirty="0"/>
              <a:t>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52436E-7C10-D745-B6DA-5C02A62172C9}"/>
              </a:ext>
            </a:extLst>
          </p:cNvPr>
          <p:cNvSpPr txBox="1"/>
          <p:nvPr/>
        </p:nvSpPr>
        <p:spPr>
          <a:xfrm>
            <a:off x="8242482" y="1555034"/>
            <a:ext cx="1539153" cy="1899083"/>
          </a:xfrm>
          <a:prstGeom prst="rect">
            <a:avLst/>
          </a:prstGeom>
          <a:solidFill>
            <a:srgbClr val="0070C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Push Events</a:t>
            </a:r>
          </a:p>
          <a:p>
            <a:endParaRPr lang="en-DE" sz="2000" dirty="0"/>
          </a:p>
          <a:p>
            <a:r>
              <a:rPr lang="de-DE" sz="2000" dirty="0" err="1"/>
              <a:t>subscribe</a:t>
            </a:r>
            <a:endParaRPr lang="de-DE" sz="2000" dirty="0"/>
          </a:p>
          <a:p>
            <a:r>
              <a:rPr lang="de-DE" sz="2000" dirty="0" err="1"/>
              <a:t>unsubscribe</a:t>
            </a:r>
            <a:endParaRPr lang="en-DE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BD751D-A3A1-7D42-8E7D-920B65F6058D}"/>
              </a:ext>
            </a:extLst>
          </p:cNvPr>
          <p:cNvSpPr txBox="1"/>
          <p:nvPr/>
        </p:nvSpPr>
        <p:spPr>
          <a:xfrm>
            <a:off x="7346606" y="5176999"/>
            <a:ext cx="658405" cy="1025305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600" dirty="0"/>
              <a:t>LongPoll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77964B-B16F-6145-93F6-14FD47AD77FD}"/>
              </a:ext>
            </a:extLst>
          </p:cNvPr>
          <p:cNvSpPr txBox="1"/>
          <p:nvPr/>
        </p:nvSpPr>
        <p:spPr>
          <a:xfrm>
            <a:off x="6460713" y="4559627"/>
            <a:ext cx="3320922" cy="673449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dirty="0"/>
              <a:t>Common Event Object format (JSON)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0308357-B9F9-CB47-ADED-C86406DD7176}"/>
              </a:ext>
            </a:extLst>
          </p:cNvPr>
          <p:cNvSpPr txBox="1"/>
          <p:nvPr/>
        </p:nvSpPr>
        <p:spPr>
          <a:xfrm>
            <a:off x="999025" y="4567468"/>
            <a:ext cx="3241413" cy="673449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Common Payload format (JSON)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923219-B71C-0D44-9AA5-34C59E0618B8}"/>
              </a:ext>
            </a:extLst>
          </p:cNvPr>
          <p:cNvSpPr txBox="1"/>
          <p:nvPr/>
        </p:nvSpPr>
        <p:spPr>
          <a:xfrm>
            <a:off x="4690948" y="4559626"/>
            <a:ext cx="1308125" cy="673449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400" dirty="0"/>
              <a:t>Common Payload format (JSON)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419BB1-CDA7-1C48-B7EB-F65133003EC4}"/>
              </a:ext>
            </a:extLst>
          </p:cNvPr>
          <p:cNvSpPr txBox="1"/>
          <p:nvPr/>
        </p:nvSpPr>
        <p:spPr>
          <a:xfrm>
            <a:off x="6460713" y="3441644"/>
            <a:ext cx="3320922" cy="1124228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Common Datamodel + Operation Semantics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2F025F-AB4F-0342-97DF-270DCA8E3A29}"/>
              </a:ext>
            </a:extLst>
          </p:cNvPr>
          <p:cNvSpPr txBox="1"/>
          <p:nvPr/>
        </p:nvSpPr>
        <p:spPr>
          <a:xfrm>
            <a:off x="986453" y="3397655"/>
            <a:ext cx="3253985" cy="1184062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Common Datamodel + Operation Semantics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A4549F-467D-1E42-9F78-314060572E04}"/>
              </a:ext>
            </a:extLst>
          </p:cNvPr>
          <p:cNvSpPr txBox="1"/>
          <p:nvPr/>
        </p:nvSpPr>
        <p:spPr>
          <a:xfrm>
            <a:off x="4690949" y="3429000"/>
            <a:ext cx="1332974" cy="1136873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1600" dirty="0"/>
              <a:t>Common Datamodel + Operation Semantics</a:t>
            </a:r>
          </a:p>
        </p:txBody>
      </p:sp>
    </p:spTree>
    <p:extLst>
      <p:ext uri="{BB962C8B-B14F-4D97-AF65-F5344CB8AC3E}">
        <p14:creationId xmlns:p14="http://schemas.microsoft.com/office/powerpoint/2010/main" val="17427703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32E62-E566-9A46-81A1-7494FB124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50C3-2281-B341-A537-C92A83698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/>
              <a:t>All WoT specification drafts are available on their respective github repositories.</a:t>
            </a:r>
            <a:endParaRPr lang="en-DE" dirty="0"/>
          </a:p>
          <a:p>
            <a:r>
              <a:rPr lang="x-none"/>
              <a:t>The architecture task force in the WoT working group is working towards completion of the </a:t>
            </a:r>
            <a:r>
              <a:rPr lang="de-DE" dirty="0"/>
              <a:t>HTTP + JSON </a:t>
            </a:r>
            <a:r>
              <a:rPr lang="x-none"/>
              <a:t>profile specification.</a:t>
            </a:r>
            <a:endParaRPr lang="de-DE" dirty="0"/>
          </a:p>
          <a:p>
            <a:r>
              <a:rPr lang="en-US" dirty="0"/>
              <a:t>Future profiles are envisioned to be defined based on use cases and requirements for other application domains and protocols.</a:t>
            </a:r>
          </a:p>
          <a:p>
            <a:r>
              <a:rPr lang="en-DE" dirty="0"/>
              <a:t>If you would like to contribute to WoT use cases or participate in the profile work, please contact the author.</a:t>
            </a:r>
          </a:p>
          <a:p>
            <a:endParaRPr lang="en-DE" dirty="0"/>
          </a:p>
          <a:p>
            <a:pPr marL="0" indent="0">
              <a:buNone/>
            </a:pPr>
            <a:endParaRPr lang="en-DE" dirty="0"/>
          </a:p>
          <a:p>
            <a:endParaRPr lang="en-DE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26C14BB6-475E-9E4F-BCBC-3F0E71834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24</a:t>
            </a:fld>
            <a:endParaRPr lang="en-US"/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DD9C5921-7545-7843-9A6C-DD98B6C6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437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7855-409C-C740-A6CE-33A1E5757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A55BC-922D-9F46-8834-F0F6E6888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Clr>
                <a:schemeClr val="dk1"/>
              </a:buClr>
              <a:buSzPts val="2800"/>
              <a:buNone/>
            </a:pPr>
            <a:r>
              <a:rPr lang="de-DE" dirty="0"/>
              <a:t>W3C Web </a:t>
            </a:r>
            <a:r>
              <a:rPr lang="de-DE" dirty="0" err="1"/>
              <a:t>of</a:t>
            </a:r>
            <a:r>
              <a:rPr lang="de-DE" dirty="0"/>
              <a:t> Things: </a:t>
            </a:r>
            <a:r>
              <a:rPr lang="de-DE" u="sng" dirty="0">
                <a:solidFill>
                  <a:schemeClr val="hlink"/>
                </a:solidFill>
                <a:hlinkClick r:id="rId2"/>
              </a:rPr>
              <a:t>https://www.w3.org/WoT </a:t>
            </a:r>
            <a:endParaRPr lang="de-DE" u="sng" dirty="0">
              <a:solidFill>
                <a:schemeClr val="hlink"/>
              </a:solidFill>
            </a:endParaRPr>
          </a:p>
          <a:p>
            <a:pPr marL="0" lvl="0" indent="0">
              <a:buClr>
                <a:schemeClr val="dk1"/>
              </a:buClr>
              <a:buSzPts val="2800"/>
              <a:buNone/>
            </a:pPr>
            <a:endParaRPr lang="de-DE" dirty="0"/>
          </a:p>
          <a:p>
            <a:pPr marL="0" indent="0">
              <a:buClr>
                <a:schemeClr val="dk1"/>
              </a:buClr>
              <a:buSzPts val="2400"/>
              <a:buNone/>
            </a:pPr>
            <a:r>
              <a:rPr lang="en-CA" dirty="0" err="1"/>
              <a:t>WoT</a:t>
            </a:r>
            <a:r>
              <a:rPr lang="en-CA" dirty="0"/>
              <a:t> Use Cases and Requirements: </a:t>
            </a:r>
            <a:r>
              <a:rPr lang="en-CA" dirty="0">
                <a:hlinkClick r:id="rId3"/>
              </a:rPr>
              <a:t>http://w3c/wot-usecases</a:t>
            </a:r>
            <a:endParaRPr lang="en-CA" dirty="0"/>
          </a:p>
          <a:p>
            <a:pPr marL="0" lvl="0" indent="0">
              <a:buClr>
                <a:schemeClr val="dk1"/>
              </a:buClr>
              <a:buSzPts val="2800"/>
              <a:buNone/>
            </a:pPr>
            <a:endParaRPr lang="de-DE" dirty="0"/>
          </a:p>
          <a:p>
            <a:pPr marL="0" lvl="0" indent="0">
              <a:buClr>
                <a:schemeClr val="dk1"/>
              </a:buClr>
              <a:buSzPts val="2800"/>
              <a:buNone/>
            </a:pPr>
            <a:r>
              <a:rPr lang="de-DE" dirty="0" err="1"/>
              <a:t>WoT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r>
              <a:rPr lang="de-DE" dirty="0"/>
              <a:t>: </a:t>
            </a:r>
            <a:r>
              <a:rPr lang="de-DE" u="sng" dirty="0">
                <a:solidFill>
                  <a:schemeClr val="hlink"/>
                </a:solidFill>
                <a:hlinkClick r:id="rId2"/>
              </a:rPr>
              <a:t>https://github.com/w3c/</a:t>
            </a:r>
            <a:r>
              <a:rPr lang="de-DE" u="sng" dirty="0" err="1">
                <a:solidFill>
                  <a:schemeClr val="hlink"/>
                </a:solidFill>
                <a:hlinkClick r:id="rId2"/>
              </a:rPr>
              <a:t>wot-</a:t>
            </a:r>
            <a:r>
              <a:rPr lang="de-DE" u="sng" dirty="0" err="1">
                <a:solidFill>
                  <a:schemeClr val="hlink"/>
                </a:solidFill>
              </a:rPr>
              <a:t>architecture</a:t>
            </a:r>
            <a:endParaRPr lang="de-DE" u="sng" dirty="0">
              <a:solidFill>
                <a:schemeClr val="hlink"/>
              </a:solidFill>
            </a:endParaRPr>
          </a:p>
          <a:p>
            <a:pPr marL="0" lvl="0" indent="0">
              <a:buClr>
                <a:schemeClr val="dk1"/>
              </a:buClr>
              <a:buSzPts val="2800"/>
              <a:buNone/>
            </a:pPr>
            <a:endParaRPr lang="de-DE" dirty="0"/>
          </a:p>
          <a:p>
            <a:pPr marL="0" lvl="0" indent="0">
              <a:buClr>
                <a:schemeClr val="dk1"/>
              </a:buClr>
              <a:buSzPts val="2800"/>
              <a:buNone/>
            </a:pPr>
            <a:r>
              <a:rPr lang="de-DE" dirty="0" err="1"/>
              <a:t>WoT</a:t>
            </a:r>
            <a:r>
              <a:rPr lang="de-DE" dirty="0"/>
              <a:t> Thing Description: </a:t>
            </a:r>
            <a:r>
              <a:rPr lang="de-DE" u="sng" dirty="0">
                <a:solidFill>
                  <a:schemeClr val="hlink"/>
                </a:solidFill>
                <a:hlinkClick r:id="rId2"/>
              </a:rPr>
              <a:t>https://github.com/w3c/</a:t>
            </a:r>
            <a:r>
              <a:rPr lang="de-DE" u="sng" dirty="0" err="1">
                <a:solidFill>
                  <a:schemeClr val="hlink"/>
                </a:solidFill>
              </a:rPr>
              <a:t>wot</a:t>
            </a:r>
            <a:r>
              <a:rPr lang="de-DE" u="sng" dirty="0">
                <a:solidFill>
                  <a:schemeClr val="hlink"/>
                </a:solidFill>
              </a:rPr>
              <a:t>-thing-</a:t>
            </a:r>
            <a:r>
              <a:rPr lang="de-DE" u="sng" dirty="0" err="1">
                <a:solidFill>
                  <a:schemeClr val="hlink"/>
                </a:solidFill>
              </a:rPr>
              <a:t>description</a:t>
            </a:r>
            <a:endParaRPr lang="de-DE" u="sng" dirty="0">
              <a:solidFill>
                <a:schemeClr val="hlink"/>
              </a:solidFill>
            </a:endParaRPr>
          </a:p>
          <a:p>
            <a:pPr marL="0" lvl="0" indent="0">
              <a:buClr>
                <a:schemeClr val="dk1"/>
              </a:buClr>
              <a:buSzPts val="2800"/>
              <a:buNone/>
            </a:pPr>
            <a:endParaRPr lang="de-DE" dirty="0"/>
          </a:p>
          <a:p>
            <a:pPr marL="0" lvl="0" indent="0">
              <a:buClr>
                <a:schemeClr val="dk1"/>
              </a:buClr>
              <a:buSzPts val="2800"/>
              <a:buNone/>
            </a:pPr>
            <a:r>
              <a:rPr lang="de-DE" dirty="0" err="1"/>
              <a:t>WoT</a:t>
            </a:r>
            <a:r>
              <a:rPr lang="de-DE" dirty="0"/>
              <a:t> Profile: </a:t>
            </a:r>
            <a:r>
              <a:rPr lang="de-DE" u="sng" dirty="0">
                <a:solidFill>
                  <a:schemeClr val="hlink"/>
                </a:solidFill>
                <a:hlinkClick r:id="rId2"/>
              </a:rPr>
              <a:t>https://github.com/w3c/wot-</a:t>
            </a:r>
            <a:r>
              <a:rPr lang="de-DE" u="sng" dirty="0">
                <a:solidFill>
                  <a:schemeClr val="hlink"/>
                </a:solidFill>
              </a:rPr>
              <a:t>profile</a:t>
            </a:r>
          </a:p>
          <a:p>
            <a:pPr lvl="1">
              <a:buClr>
                <a:schemeClr val="dk1"/>
              </a:buClr>
              <a:buSzPts val="2400"/>
            </a:pPr>
            <a:endParaRPr lang="de-DE" u="sng" dirty="0">
              <a:solidFill>
                <a:schemeClr val="hlink"/>
              </a:solidFill>
            </a:endParaRP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38051-F70C-564F-82E2-32C8C02F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25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34C34CE-1BEB-BF40-8A85-49A2FA1F4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02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774F-8380-A84B-BB53-CBF9C7F81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600" dirty="0"/>
              <a:t>Web of Things: Horizontal and Vertical Use Cases</a:t>
            </a:r>
            <a:br>
              <a:rPr lang="en-DE" sz="3600" dirty="0"/>
            </a:br>
            <a:endParaRPr lang="en-DE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F4A12-3F06-9B45-ADA1-42A80EC26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75000" y="6000750"/>
            <a:ext cx="4114800" cy="365125"/>
          </a:xfr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6037A-AB3C-C54D-AB62-EE0D8C4A4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85A0194-CBBB-824D-B58E-6AC9DA7F99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0635D74-6A69-7745-9122-FDACFA98ACC7}"/>
              </a:ext>
            </a:extLst>
          </p:cNvPr>
          <p:cNvGrpSpPr/>
          <p:nvPr/>
        </p:nvGrpSpPr>
        <p:grpSpPr>
          <a:xfrm>
            <a:off x="910776" y="1156400"/>
            <a:ext cx="10443023" cy="5143123"/>
            <a:chOff x="910777" y="1156400"/>
            <a:chExt cx="7663758" cy="51431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CD0D43-26E0-D14D-A9F3-5A48630B6B50}"/>
                </a:ext>
              </a:extLst>
            </p:cNvPr>
            <p:cNvSpPr txBox="1"/>
            <p:nvPr/>
          </p:nvSpPr>
          <p:spPr>
            <a:xfrm>
              <a:off x="922635" y="1156400"/>
              <a:ext cx="701767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 err="1"/>
                <a:t>Agriculture</a:t>
              </a:r>
              <a:endParaRPr lang="en-DE" sz="20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27C7A2-C5A8-8341-8194-C5EA2FB6D805}"/>
                </a:ext>
              </a:extLst>
            </p:cNvPr>
            <p:cNvSpPr txBox="1"/>
            <p:nvPr/>
          </p:nvSpPr>
          <p:spPr>
            <a:xfrm>
              <a:off x="1636259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Smart Cities</a:t>
              </a:r>
              <a:endParaRPr lang="en-DE" sz="20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8352EEA-D23B-194B-93B6-A07DB15B6570}"/>
                </a:ext>
              </a:extLst>
            </p:cNvPr>
            <p:cNvSpPr txBox="1"/>
            <p:nvPr/>
          </p:nvSpPr>
          <p:spPr>
            <a:xfrm>
              <a:off x="2268799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Building Technologies</a:t>
              </a:r>
              <a:endParaRPr lang="en-DE" sz="20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72A5448-7429-9748-B98D-799C191E2D74}"/>
                </a:ext>
              </a:extLst>
            </p:cNvPr>
            <p:cNvSpPr txBox="1"/>
            <p:nvPr/>
          </p:nvSpPr>
          <p:spPr>
            <a:xfrm>
              <a:off x="2901339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Manufacturing</a:t>
              </a:r>
              <a:endParaRPr lang="en-DE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A9089ED-8EF9-A146-95E2-5A675A792B95}"/>
                </a:ext>
              </a:extLst>
            </p:cNvPr>
            <p:cNvSpPr txBox="1"/>
            <p:nvPr/>
          </p:nvSpPr>
          <p:spPr>
            <a:xfrm>
              <a:off x="3533098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Retail</a:t>
              </a:r>
              <a:endParaRPr lang="en-DE" sz="20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31542D2-0A70-164E-ADF0-7D3C0B622035}"/>
                </a:ext>
              </a:extLst>
            </p:cNvPr>
            <p:cNvSpPr txBox="1"/>
            <p:nvPr/>
          </p:nvSpPr>
          <p:spPr>
            <a:xfrm>
              <a:off x="4164857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Retail</a:t>
              </a:r>
              <a:endParaRPr lang="en-DE" sz="20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4E97F7C-2237-C645-B0A3-612D68D69D26}"/>
                </a:ext>
              </a:extLst>
            </p:cNvPr>
            <p:cNvSpPr txBox="1"/>
            <p:nvPr/>
          </p:nvSpPr>
          <p:spPr>
            <a:xfrm>
              <a:off x="4782863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 err="1"/>
                <a:t>Health</a:t>
              </a:r>
              <a:endParaRPr lang="en-DE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C93478-7643-1540-BAAE-A181CF5F19DA}"/>
                </a:ext>
              </a:extLst>
            </p:cNvPr>
            <p:cNvSpPr txBox="1"/>
            <p:nvPr/>
          </p:nvSpPr>
          <p:spPr>
            <a:xfrm>
              <a:off x="5414622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 err="1"/>
                <a:t>Energy</a:t>
              </a:r>
              <a:endParaRPr lang="en-DE" sz="20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0D0348A-FEDD-BA40-A5BD-AC9EA94E7FB7}"/>
                </a:ext>
              </a:extLst>
            </p:cNvPr>
            <p:cNvSpPr txBox="1"/>
            <p:nvPr/>
          </p:nvSpPr>
          <p:spPr>
            <a:xfrm>
              <a:off x="6046381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Transportation</a:t>
              </a:r>
              <a:endParaRPr lang="en-DE" sz="20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1A790A9-F977-FF47-8FB6-7C5E87BBFCD0}"/>
                </a:ext>
              </a:extLst>
            </p:cNvPr>
            <p:cNvSpPr txBox="1"/>
            <p:nvPr/>
          </p:nvSpPr>
          <p:spPr>
            <a:xfrm>
              <a:off x="6672762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Automotive</a:t>
              </a:r>
              <a:endParaRPr lang="en-DE" sz="2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853B2E-A6E4-E347-8564-B305D620E9DA}"/>
                </a:ext>
              </a:extLst>
            </p:cNvPr>
            <p:cNvSpPr txBox="1"/>
            <p:nvPr/>
          </p:nvSpPr>
          <p:spPr>
            <a:xfrm>
              <a:off x="7311461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Smart Home</a:t>
              </a:r>
              <a:endParaRPr lang="en-DE" sz="20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27815F-35A4-DD47-A7C9-3DE1F151FFAC}"/>
                </a:ext>
              </a:extLst>
            </p:cNvPr>
            <p:cNvSpPr txBox="1"/>
            <p:nvPr/>
          </p:nvSpPr>
          <p:spPr>
            <a:xfrm>
              <a:off x="7947483" y="1156400"/>
              <a:ext cx="624165" cy="2200892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vert="vert270" wrap="square" rtlCol="0" anchor="ctr" anchorCtr="1">
              <a:noAutofit/>
            </a:bodyPr>
            <a:lstStyle/>
            <a:p>
              <a:r>
                <a:rPr lang="de-DE" sz="2000" dirty="0"/>
                <a:t>Education</a:t>
              </a:r>
              <a:endParaRPr lang="en-DE" sz="20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3E676FB-6D5B-714F-9393-CF2EB2627BC4}"/>
                </a:ext>
              </a:extLst>
            </p:cNvPr>
            <p:cNvSpPr txBox="1"/>
            <p:nvPr/>
          </p:nvSpPr>
          <p:spPr>
            <a:xfrm>
              <a:off x="910777" y="3352469"/>
              <a:ext cx="7660871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Security</a:t>
              </a:r>
              <a:endParaRPr lang="en-DE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876C8B9-719A-F040-A0C1-DACA131C25DA}"/>
                </a:ext>
              </a:extLst>
            </p:cNvPr>
            <p:cNvSpPr txBox="1"/>
            <p:nvPr/>
          </p:nvSpPr>
          <p:spPr>
            <a:xfrm>
              <a:off x="910777" y="3715684"/>
              <a:ext cx="7660871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Discovery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B04518-5483-6044-B1D3-C6546EA056E8}"/>
                </a:ext>
              </a:extLst>
            </p:cNvPr>
            <p:cNvSpPr txBox="1"/>
            <p:nvPr/>
          </p:nvSpPr>
          <p:spPr>
            <a:xfrm>
              <a:off x="913661" y="4083668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Multi-Vendor System Integration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71ECF8-F2E6-294F-9D2E-2C052EAB3100}"/>
                </a:ext>
              </a:extLst>
            </p:cNvPr>
            <p:cNvSpPr txBox="1"/>
            <p:nvPr/>
          </p:nvSpPr>
          <p:spPr>
            <a:xfrm>
              <a:off x="916545" y="4457689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 Out of the box interoperability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EE0BB74-B16D-6247-ADC7-0181C1D6B785}"/>
                </a:ext>
              </a:extLst>
            </p:cNvPr>
            <p:cNvSpPr txBox="1"/>
            <p:nvPr/>
          </p:nvSpPr>
          <p:spPr>
            <a:xfrm>
              <a:off x="916545" y="4822332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Digital Twins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4E693C8-1A92-6246-AE30-32B6F1A87228}"/>
                </a:ext>
              </a:extLst>
            </p:cNvPr>
            <p:cNvSpPr txBox="1"/>
            <p:nvPr/>
          </p:nvSpPr>
          <p:spPr>
            <a:xfrm>
              <a:off x="916545" y="5188754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Cross Protocol Interworking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7467D65-C741-AC47-8A63-5F1693F0F2FB}"/>
                </a:ext>
              </a:extLst>
            </p:cNvPr>
            <p:cNvSpPr txBox="1"/>
            <p:nvPr/>
          </p:nvSpPr>
          <p:spPr>
            <a:xfrm>
              <a:off x="916545" y="5558086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Multimodal System Integration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9E862BD-F5D6-F343-AB35-3628DF4E3771}"/>
                </a:ext>
              </a:extLst>
            </p:cNvPr>
            <p:cNvSpPr txBox="1"/>
            <p:nvPr/>
          </p:nvSpPr>
          <p:spPr>
            <a:xfrm>
              <a:off x="916545" y="5930191"/>
              <a:ext cx="7657990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lvl="1" algn="ctr"/>
              <a:r>
                <a:rPr lang="en-GB" dirty="0"/>
                <a:t>Accessibility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62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11996-8D49-5942-9FAF-E210692EB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W3C Web of Things – Abstract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DEC85-2E01-3D48-BC6A-C9BFCC888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8EA329AF-8B7F-0141-82FE-6F3C9B5416A3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52DBE6-C6B9-9E40-8794-1B9283A21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36E25F-FF49-8A42-83F6-8EF5414F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313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5260A-8A9F-1043-A397-08E1C77A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Web Things: A common interaction model across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431FF-6BD7-D548-96AC-B317E4A9D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41FF5A54-AF4D-1C4D-AB2D-29F72E7E2517}"/>
              </a:ext>
            </a:extLst>
          </p:cNvPr>
          <p:cNvSpPr txBox="1">
            <a:spLocks/>
          </p:cNvSpPr>
          <p:nvPr/>
        </p:nvSpPr>
        <p:spPr>
          <a:xfrm>
            <a:off x="1811126" y="2375327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/>
              <a:t>Properties</a:t>
            </a:r>
            <a:endParaRPr lang="en-DE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134A88-FC71-EB47-9EAC-F49999F112C9}"/>
              </a:ext>
            </a:extLst>
          </p:cNvPr>
          <p:cNvSpPr txBox="1"/>
          <p:nvPr/>
        </p:nvSpPr>
        <p:spPr>
          <a:xfrm>
            <a:off x="1811126" y="4520988"/>
            <a:ext cx="1332974" cy="176909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/>
              <a:t>HTTP(S)</a:t>
            </a:r>
          </a:p>
          <a:p>
            <a:r>
              <a:rPr lang="en-DE" sz="2000" dirty="0"/>
              <a:t>Binding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B006B2-A79B-B742-86A7-1F5A6A881966}"/>
              </a:ext>
            </a:extLst>
          </p:cNvPr>
          <p:cNvSpPr txBox="1"/>
          <p:nvPr/>
        </p:nvSpPr>
        <p:spPr>
          <a:xfrm>
            <a:off x="4040449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MQTT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2622C-C12A-8445-8EDF-0EC118F90258}"/>
              </a:ext>
            </a:extLst>
          </p:cNvPr>
          <p:cNvSpPr txBox="1"/>
          <p:nvPr/>
        </p:nvSpPr>
        <p:spPr>
          <a:xfrm>
            <a:off x="8565406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other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C0B772-F5F6-674C-B45B-402556FBBC76}"/>
              </a:ext>
            </a:extLst>
          </p:cNvPr>
          <p:cNvSpPr txBox="1"/>
          <p:nvPr/>
        </p:nvSpPr>
        <p:spPr>
          <a:xfrm>
            <a:off x="6336083" y="4542804"/>
            <a:ext cx="1332974" cy="1769096"/>
          </a:xfrm>
          <a:prstGeom prst="rect">
            <a:avLst/>
          </a:prstGeom>
          <a:solidFill>
            <a:srgbClr val="00B0F0"/>
          </a:solidFill>
          <a:ln>
            <a:prstDash val="sys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CoAP</a:t>
            </a:r>
          </a:p>
          <a:p>
            <a:r>
              <a:rPr lang="en-DE" sz="2000" dirty="0">
                <a:solidFill>
                  <a:schemeClr val="bg1"/>
                </a:solidFill>
              </a:rPr>
              <a:t>Binding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CE7994ED-4E24-154F-88DB-44C4FE9BC999}"/>
              </a:ext>
            </a:extLst>
          </p:cNvPr>
          <p:cNvSpPr txBox="1">
            <a:spLocks/>
          </p:cNvSpPr>
          <p:nvPr/>
        </p:nvSpPr>
        <p:spPr>
          <a:xfrm>
            <a:off x="4001517" y="2342103"/>
            <a:ext cx="1371906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Actions</a:t>
            </a:r>
            <a:endParaRPr lang="en-DE" sz="2000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003302E6-3EE2-8641-846D-955917900C40}"/>
              </a:ext>
            </a:extLst>
          </p:cNvPr>
          <p:cNvSpPr txBox="1">
            <a:spLocks/>
          </p:cNvSpPr>
          <p:nvPr/>
        </p:nvSpPr>
        <p:spPr>
          <a:xfrm>
            <a:off x="6336083" y="2377519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Events</a:t>
            </a:r>
            <a:endParaRPr lang="en-DE" sz="2000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8BCF9CA-1D10-3D40-BDF0-4120A7506592}"/>
              </a:ext>
            </a:extLst>
          </p:cNvPr>
          <p:cNvSpPr txBox="1">
            <a:spLocks/>
          </p:cNvSpPr>
          <p:nvPr/>
        </p:nvSpPr>
        <p:spPr>
          <a:xfrm>
            <a:off x="8565406" y="2375325"/>
            <a:ext cx="1332974" cy="19601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wrap="square" lIns="91440" tIns="45720" rIns="91440" bIns="45720" rtlCol="0" anchor="ctr" anchorCtr="1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000" dirty="0"/>
              <a:t>Links</a:t>
            </a:r>
            <a:endParaRPr lang="en-DE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0A3A87-53D7-374F-AEC4-34D5DB219A1B}"/>
              </a:ext>
            </a:extLst>
          </p:cNvPr>
          <p:cNvSpPr txBox="1"/>
          <p:nvPr/>
        </p:nvSpPr>
        <p:spPr>
          <a:xfrm>
            <a:off x="1811126" y="3976682"/>
            <a:ext cx="8115300" cy="923330"/>
          </a:xfrm>
          <a:prstGeom prst="rect">
            <a:avLst/>
          </a:prstGeom>
          <a:solidFill>
            <a:srgbClr val="00B050">
              <a:alpha val="62000"/>
            </a:srgbClr>
          </a:solidFill>
          <a:ln w="12700"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1" algn="ctr"/>
            <a:endParaRPr lang="en-GB" dirty="0">
              <a:solidFill>
                <a:schemeClr val="bg1"/>
              </a:solidFill>
            </a:endParaRPr>
          </a:p>
          <a:p>
            <a:pPr lvl="1" algn="ctr"/>
            <a:r>
              <a:rPr lang="en-GB" dirty="0">
                <a:solidFill>
                  <a:schemeClr val="bg1"/>
                </a:solidFill>
              </a:rPr>
              <a:t>Interaction Model</a:t>
            </a:r>
          </a:p>
          <a:p>
            <a:pPr lvl="1"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F4BF5CCF-D027-F947-8FE4-81A3C08E9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5</a:t>
            </a:fld>
            <a:endParaRPr lang="en-US"/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1C16F618-87BD-964F-AC01-8302781B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80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B65ED-83CF-104C-A929-3BECBAB29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DE" sz="3600" dirty="0"/>
              <a:t>WoT Thing Description – A common description language</a:t>
            </a:r>
            <a:br>
              <a:rPr lang="en-DE" sz="3600" dirty="0"/>
            </a:br>
            <a:endParaRPr lang="en-DE" sz="3600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9771A0DA-23FB-BB44-B4A0-D2E0F89FC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119" y="1686439"/>
            <a:ext cx="5109681" cy="480643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FBE23-89BE-974D-8B92-B6A17F656706}"/>
              </a:ext>
            </a:extLst>
          </p:cNvPr>
          <p:cNvSpPr txBox="1"/>
          <p:nvPr/>
        </p:nvSpPr>
        <p:spPr>
          <a:xfrm>
            <a:off x="838200" y="1686439"/>
            <a:ext cx="493240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2200"/>
              <a:t>WoT Thing Descriptions define a protocol agnostic information model which can be augmented with semantic annotations to add context knowledge. </a:t>
            </a:r>
            <a:endParaRPr lang="de-DE" sz="2200" dirty="0"/>
          </a:p>
          <a:p>
            <a:endParaRPr lang="en-DE" sz="2200" dirty="0"/>
          </a:p>
          <a:p>
            <a:r>
              <a:rPr lang="x-none" sz="2200"/>
              <a:t>The interaction affordances of that model can be bound to different protocols, and a single WoT Thing Description can contain bindings for several protocols. </a:t>
            </a:r>
            <a:endParaRPr lang="de-DE" sz="2200" dirty="0"/>
          </a:p>
          <a:p>
            <a:endParaRPr lang="en-DE" sz="2200" dirty="0"/>
          </a:p>
          <a:p>
            <a:r>
              <a:rPr lang="x-none" sz="2200"/>
              <a:t>Thing Descriptions are typically encoded in a JSON format that also allows JSON-LD (semantic linked data) processing.</a:t>
            </a:r>
            <a:endParaRPr lang="en-DE" sz="2200" dirty="0"/>
          </a:p>
          <a:p>
            <a:endParaRPr lang="en-DE" sz="2200" dirty="0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A6DF187-F3EA-D547-9E93-D31ADD5A5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6</a:t>
            </a:fld>
            <a:endParaRPr lang="en-US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E88BA9B0-6D6E-C549-A0CE-6CFA44F4E0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8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68463-EF09-8D4B-BA1C-849D44697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What is out of the box interoperability OOTBI?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23F27-308D-464D-8D41-2DFA25D74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5986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A6D902-848F-AA46-8E7D-2C6DF1161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User Scenarios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0073BC-A32D-E44E-B95E-A5DD370F7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 an end user, I want to know whether a device will work with my system before I purchase it to avoid wasting money.</a:t>
            </a:r>
          </a:p>
          <a:p>
            <a:r>
              <a:rPr lang="en-GB" dirty="0"/>
              <a:t>As a developer, I want TDs to be as simple as possible so that I can efficiently develop them.</a:t>
            </a:r>
          </a:p>
          <a:p>
            <a:r>
              <a:rPr lang="en-GB" dirty="0"/>
              <a:t>As a developer, I want to be able to validate that a Thing will be compatible with a Consumer without having to test against every possible consumer.</a:t>
            </a:r>
          </a:p>
          <a:p>
            <a:r>
              <a:rPr lang="en-DE" dirty="0"/>
              <a:t>As a System Integrator, I want to integrate devices from multiple vendors without deep customisation.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6F5AEB9-CAA5-2D49-9CF4-26707BD64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5BDE2E-7167-1944-9FEE-E44668D91CB6}" type="slidenum">
              <a:rPr lang="en-US" smtClean="0"/>
              <a:t>8</a:t>
            </a:fld>
            <a:endParaRPr lang="en-US"/>
          </a:p>
        </p:txBody>
      </p:sp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F2DDF67B-7691-5D4A-B11E-A7AF8D33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29AB1E-7FD9-0A40-B7C0-508CCACB3E9A}" type="datetime1">
              <a:rPr lang="en-CA" smtClean="0"/>
              <a:t>2022-01-26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26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FA800-8E32-1040-BB21-070178CEF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Out-of-the-box interoperability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B2278-C689-8843-BC57-FD74D3807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D</a:t>
            </a:r>
            <a:r>
              <a:rPr lang="x-none"/>
              <a:t>evices </a:t>
            </a:r>
            <a:r>
              <a:rPr lang="de-DE" dirty="0" err="1"/>
              <a:t>from</a:t>
            </a:r>
            <a:r>
              <a:rPr lang="de-DE" dirty="0"/>
              <a:t> multiple </a:t>
            </a:r>
            <a:r>
              <a:rPr lang="de-DE" dirty="0" err="1"/>
              <a:t>vendors</a:t>
            </a:r>
            <a:r>
              <a:rPr lang="de-DE" dirty="0"/>
              <a:t> </a:t>
            </a:r>
            <a:r>
              <a:rPr lang="x-none"/>
              <a:t>can be integrated together into various application scenarios without deep level adaptations. </a:t>
            </a:r>
            <a:endParaRPr lang="de-DE" dirty="0"/>
          </a:p>
          <a:p>
            <a:endParaRPr lang="de-DE" dirty="0"/>
          </a:p>
          <a:p>
            <a:r>
              <a:rPr lang="x-none"/>
              <a:t>Typically only minor configuration operations are necessary (such as entering a network key, or IP address) to use the device in a certain scenario. </a:t>
            </a:r>
            <a:endParaRPr lang="de-DE" dirty="0"/>
          </a:p>
          <a:p>
            <a:endParaRPr lang="de-DE" dirty="0"/>
          </a:p>
          <a:p>
            <a:r>
              <a:rPr lang="x-none"/>
              <a:t>These actions can be done by anyone without specific training.</a:t>
            </a:r>
            <a:endParaRPr lang="en-DE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141296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20045</TotalTime>
  <Words>1665</Words>
  <Application>Microsoft Macintosh PowerPoint</Application>
  <PresentationFormat>Widescreen</PresentationFormat>
  <Paragraphs>280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IoT Interoperability with W3C Web of Things  </vt:lpstr>
      <vt:lpstr>W3C Web of Things  Use Cases and Concepts</vt:lpstr>
      <vt:lpstr>Web of Things: Horizontal and Vertical Use Cases </vt:lpstr>
      <vt:lpstr>W3C Web of Things – Abstract Architecture</vt:lpstr>
      <vt:lpstr>Web Things: A common interaction model across protocols</vt:lpstr>
      <vt:lpstr>WoT Thing Description – A common description language </vt:lpstr>
      <vt:lpstr>What is out of the box interoperability OOTBI?</vt:lpstr>
      <vt:lpstr>User Scenarios</vt:lpstr>
      <vt:lpstr>Out-of-the-box interoperability</vt:lpstr>
      <vt:lpstr>Why do we need OOTBI?</vt:lpstr>
      <vt:lpstr>Mars Climate Orbiter (1999)</vt:lpstr>
      <vt:lpstr>How could W3C WoT have helped to prevented that?</vt:lpstr>
      <vt:lpstr>Example OOTBI Scenario: Telemetry</vt:lpstr>
      <vt:lpstr>WoT Plugfest Scenario </vt:lpstr>
      <vt:lpstr>System Integration Challenges</vt:lpstr>
      <vt:lpstr>WoT Profiles</vt:lpstr>
      <vt:lpstr>WoT Interoperability: Why do we need a WoT Profile?</vt:lpstr>
      <vt:lpstr>What is a WoT Profile?</vt:lpstr>
      <vt:lpstr>How to define a Profile?</vt:lpstr>
      <vt:lpstr>How to define a Profile?</vt:lpstr>
      <vt:lpstr>How to define a Profile</vt:lpstr>
      <vt:lpstr>The WoT HTTP + JSON profile</vt:lpstr>
      <vt:lpstr>WoT HTTP + JSON Profile Common Datamodel + Operation Semantics</vt:lpstr>
      <vt:lpstr>Summary and 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Interoperability with W3C Web of Things   Michael Lagally  IoT and Blockchain Applications Oracle Corporation Michael.Lagally@oracle.com Michael McCool Technology Innovation and Pathfinding  Intel Corporation Michael.McCool@intel.com </dc:title>
  <dc:creator>Michael Lagally</dc:creator>
  <cp:lastModifiedBy>Michael Lagally</cp:lastModifiedBy>
  <cp:revision>15</cp:revision>
  <cp:lastPrinted>2021-12-31T16:38:24Z</cp:lastPrinted>
  <dcterms:created xsi:type="dcterms:W3CDTF">2021-12-21T11:48:33Z</dcterms:created>
  <dcterms:modified xsi:type="dcterms:W3CDTF">2022-01-26T13:24:24Z</dcterms:modified>
</cp:coreProperties>
</file>

<file path=docProps/thumbnail.jpeg>
</file>